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Montserrat"/>
      <p:regular r:id="rId28"/>
      <p:bold r:id="rId29"/>
      <p:italic r:id="rId30"/>
      <p:boldItalic r:id="rId31"/>
    </p:embeddedFont>
    <p:embeddedFont>
      <p:font typeface="Lato"/>
      <p:regular r:id="rId32"/>
      <p:bold r:id="rId33"/>
      <p:italic r:id="rId34"/>
      <p:boldItalic r:id="rId35"/>
    </p:embeddedFont>
    <p:embeddedFont>
      <p:font typeface="Old Standard TT"/>
      <p:regular r:id="rId36"/>
      <p:bold r:id="rId37"/>
      <p: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37" Type="http://schemas.openxmlformats.org/officeDocument/2006/relationships/font" Target="fonts/OldStandardTT-bold.fntdata"/><Relationship Id="rId14" Type="http://schemas.openxmlformats.org/officeDocument/2006/relationships/slide" Target="slides/slide9.xml"/><Relationship Id="rId36" Type="http://schemas.openxmlformats.org/officeDocument/2006/relationships/font" Target="fonts/OldStandardTT-regular.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ldStandardT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a1fc49ee93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a1fc49ee93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a1fc49ee93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a1fc49ee93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a1fc49ee93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a1fc49ee93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a1fc49ee93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a1fc49ee93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a1fc49ee93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a1fc49ee93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a1fc49ee93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a1fc49ee93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a1fc49ee93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a1fc49ee93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a1fc49ee93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a1fc49ee93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a1fc49ee9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a1fc49ee9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a1fc49ee9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a1fc49ee9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a1fc49ee93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a1fc49ee93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a1fc49ee93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a1fc49ee93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a1fc49ee93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a1fc49ee93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a1fc49ee93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a1fc49ee93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a1fc49ee9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a1fc49ee9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a1fc49ee9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a1fc49ee9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a1fc49ee9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a1fc49ee9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a1fc49ee93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a1fc49ee93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a1fc49ee93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a1fc49ee9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GB" sz="3400">
                <a:latin typeface="Old Standard TT"/>
                <a:ea typeface="Old Standard TT"/>
                <a:cs typeface="Old Standard TT"/>
                <a:sym typeface="Old Standard TT"/>
              </a:rPr>
              <a:t>Audio, Video and Image</a:t>
            </a:r>
            <a:endParaRPr b="1" i="1" sz="3400">
              <a:latin typeface="Old Standard TT"/>
              <a:ea typeface="Old Standard TT"/>
              <a:cs typeface="Old Standard TT"/>
              <a:sym typeface="Old Standard TT"/>
            </a:endParaRPr>
          </a:p>
          <a:p>
            <a:pPr indent="0" lvl="0" marL="0" rtl="0" algn="l">
              <a:spcBef>
                <a:spcPts val="0"/>
              </a:spcBef>
              <a:spcAft>
                <a:spcPts val="0"/>
              </a:spcAft>
              <a:buNone/>
            </a:pPr>
            <a:r>
              <a:rPr b="1" i="1" lang="en-GB" sz="3400">
                <a:latin typeface="Old Standard TT"/>
                <a:ea typeface="Old Standard TT"/>
                <a:cs typeface="Old Standard TT"/>
                <a:sym typeface="Old Standard TT"/>
              </a:rPr>
              <a:t>Steganography</a:t>
            </a:r>
            <a:endParaRPr b="1" i="1" sz="3400">
              <a:latin typeface="Old Standard TT"/>
              <a:ea typeface="Old Standard TT"/>
              <a:cs typeface="Old Standard TT"/>
              <a:sym typeface="Old Standard TT"/>
            </a:endParaRPr>
          </a:p>
          <a:p>
            <a:pPr indent="0" lvl="0" marL="0" rtl="0" algn="l">
              <a:spcBef>
                <a:spcPts val="0"/>
              </a:spcBef>
              <a:spcAft>
                <a:spcPts val="0"/>
              </a:spcAft>
              <a:buNone/>
            </a:pPr>
            <a:r>
              <a:t/>
            </a:r>
            <a:endParaRPr b="1" i="1" sz="3400">
              <a:latin typeface="Old Standard TT"/>
              <a:ea typeface="Old Standard TT"/>
              <a:cs typeface="Old Standard TT"/>
              <a:sym typeface="Old Standard TT"/>
            </a:endParaRPr>
          </a:p>
          <a:p>
            <a:pPr indent="0" lvl="0" marL="0" rtl="0" algn="l">
              <a:spcBef>
                <a:spcPts val="0"/>
              </a:spcBef>
              <a:spcAft>
                <a:spcPts val="0"/>
              </a:spcAft>
              <a:buNone/>
            </a:pPr>
            <a:r>
              <a:t/>
            </a:r>
            <a:endParaRPr b="1" i="1" sz="3400">
              <a:latin typeface="Old Standard TT"/>
              <a:ea typeface="Old Standard TT"/>
              <a:cs typeface="Old Standard TT"/>
              <a:sym typeface="Old Standard TT"/>
            </a:endParaRPr>
          </a:p>
        </p:txBody>
      </p:sp>
      <p:sp>
        <p:nvSpPr>
          <p:cNvPr id="229" name="Google Shape;229;p17"/>
          <p:cNvSpPr txBox="1"/>
          <p:nvPr>
            <p:ph idx="1" type="subTitle"/>
          </p:nvPr>
        </p:nvSpPr>
        <p:spPr>
          <a:xfrm>
            <a:off x="5028525" y="2959725"/>
            <a:ext cx="3470700" cy="1762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600">
                <a:latin typeface="Old Standard TT"/>
                <a:ea typeface="Old Standard TT"/>
                <a:cs typeface="Old Standard TT"/>
                <a:sym typeface="Old Standard TT"/>
              </a:rPr>
              <a:t>      Dawood Sarfraz</a:t>
            </a:r>
            <a:endParaRPr sz="16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600">
                <a:latin typeface="Old Standard TT"/>
                <a:ea typeface="Old Standard TT"/>
                <a:cs typeface="Old Standard TT"/>
                <a:sym typeface="Old Standard TT"/>
              </a:rPr>
              <a:t>       20P-0153</a:t>
            </a:r>
            <a:endParaRPr sz="1600">
              <a:latin typeface="Old Standard TT"/>
              <a:ea typeface="Old Standard TT"/>
              <a:cs typeface="Old Standard TT"/>
              <a:sym typeface="Old Standard TT"/>
            </a:endParaRPr>
          </a:p>
          <a:p>
            <a:pPr indent="0" lvl="0" marL="0" rtl="0" algn="l">
              <a:lnSpc>
                <a:spcPct val="100000"/>
              </a:lnSpc>
              <a:spcBef>
                <a:spcPts val="1600"/>
              </a:spcBef>
              <a:spcAft>
                <a:spcPts val="1600"/>
              </a:spcAft>
              <a:buNone/>
            </a:pPr>
            <a:r>
              <a:rPr lang="en-GB" sz="1600">
                <a:latin typeface="Old Standard TT"/>
                <a:ea typeface="Old Standard TT"/>
                <a:cs typeface="Old Standard TT"/>
                <a:sym typeface="Old Standard TT"/>
              </a:rPr>
              <a:t>        BSCS-7B</a:t>
            </a:r>
            <a:endParaRPr sz="1600">
              <a:latin typeface="Old Standard TT"/>
              <a:ea typeface="Old Standard TT"/>
              <a:cs typeface="Old Standard TT"/>
              <a:sym typeface="Old Standard TT"/>
            </a:endParaRPr>
          </a:p>
        </p:txBody>
      </p:sp>
      <p:sp>
        <p:nvSpPr>
          <p:cNvPr id="230" name="Google Shape;230;p17"/>
          <p:cNvSpPr txBox="1"/>
          <p:nvPr>
            <p:ph type="ctrTitle"/>
          </p:nvPr>
        </p:nvSpPr>
        <p:spPr>
          <a:xfrm>
            <a:off x="2622750" y="892600"/>
            <a:ext cx="5017500" cy="87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600">
                <a:latin typeface="Old Standard TT"/>
                <a:ea typeface="Old Standard TT"/>
                <a:cs typeface="Old Standard TT"/>
                <a:sym typeface="Old Standard TT"/>
              </a:rPr>
              <a:t>Information Security</a:t>
            </a:r>
            <a:endParaRPr sz="3600">
              <a:latin typeface="Old Standard TT"/>
              <a:ea typeface="Old Standard TT"/>
              <a:cs typeface="Old Standard TT"/>
              <a:sym typeface="Old Standard T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6"/>
          <p:cNvSpPr txBox="1"/>
          <p:nvPr>
            <p:ph idx="1" type="body"/>
          </p:nvPr>
        </p:nvSpPr>
        <p:spPr>
          <a:xfrm>
            <a:off x="1097425" y="119750"/>
            <a:ext cx="7803900" cy="4374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800">
                <a:latin typeface="Old Standard TT"/>
                <a:ea typeface="Old Standard TT"/>
                <a:cs typeface="Old Standard TT"/>
                <a:sym typeface="Old Standard TT"/>
              </a:rPr>
              <a:t>In E</a:t>
            </a:r>
            <a:r>
              <a:rPr b="1" lang="en-GB" sz="1800">
                <a:latin typeface="Old Standard TT"/>
                <a:ea typeface="Old Standard TT"/>
                <a:cs typeface="Old Standard TT"/>
                <a:sym typeface="Old Standard TT"/>
              </a:rPr>
              <a:t>ncryption</a:t>
            </a:r>
            <a:r>
              <a:rPr lang="en-GB" sz="1800">
                <a:latin typeface="Old Standard TT"/>
                <a:ea typeface="Old Standard TT"/>
                <a:cs typeface="Old Standard TT"/>
                <a:sym typeface="Old Standard TT"/>
              </a:rPr>
              <a:t> we start a loop and in loop we access every byte of the file 3 times .</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We also use the functions ‘byte-to-bool’ and ‘bool-to-byte’ which converts byte into bits.</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Starting from LSB, in the first iteration we first put 3 bits of the file in the red pixel, then in the green one and in third i.e. blue we put 2 bits.</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The chromatic influence of blue color is maximum for human eye so we change only 2 bits of it.</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When all the bytes of the file are not able to store in the last bits of every color then we start to replace the 7th bit of every color. </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In this way the storing capacity of the image file increases but little noise is also increased in the image </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In the same way we can perform the </a:t>
            </a:r>
            <a:r>
              <a:rPr b="1" lang="en-GB" sz="1800">
                <a:latin typeface="Old Standard TT"/>
                <a:ea typeface="Old Standard TT"/>
                <a:cs typeface="Old Standard TT"/>
                <a:sym typeface="Old Standard TT"/>
              </a:rPr>
              <a:t>Decryption</a:t>
            </a:r>
            <a:endParaRPr b="1" sz="1800">
              <a:latin typeface="Old Standard TT"/>
              <a:ea typeface="Old Standard TT"/>
              <a:cs typeface="Old Standard TT"/>
              <a:sym typeface="Old Standard TT"/>
            </a:endParaRPr>
          </a:p>
          <a:p>
            <a:pPr indent="0" lvl="0" marL="0" rtl="0" algn="l">
              <a:lnSpc>
                <a:spcPct val="100000"/>
              </a:lnSpc>
              <a:spcBef>
                <a:spcPts val="1600"/>
              </a:spcBef>
              <a:spcAft>
                <a:spcPts val="1600"/>
              </a:spcAft>
              <a:buNone/>
            </a:pPr>
            <a:r>
              <a:t/>
            </a:r>
            <a:endParaRPr sz="1800">
              <a:latin typeface="Old Standard TT"/>
              <a:ea typeface="Old Standard TT"/>
              <a:cs typeface="Old Standard TT"/>
              <a:sym typeface="Old Standard T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7"/>
          <p:cNvSpPr txBox="1"/>
          <p:nvPr>
            <p:ph type="title"/>
          </p:nvPr>
        </p:nvSpPr>
        <p:spPr>
          <a:xfrm>
            <a:off x="1297500" y="393750"/>
            <a:ext cx="7038900" cy="5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Audio Steganography:</a:t>
            </a:r>
            <a:endParaRPr sz="2000">
              <a:latin typeface="Old Standard TT"/>
              <a:ea typeface="Old Standard TT"/>
              <a:cs typeface="Old Standard TT"/>
              <a:sym typeface="Old Standard TT"/>
            </a:endParaRPr>
          </a:p>
          <a:p>
            <a:pPr indent="0" lvl="0" marL="0" rtl="0" algn="l">
              <a:spcBef>
                <a:spcPts val="0"/>
              </a:spcBef>
              <a:spcAft>
                <a:spcPts val="0"/>
              </a:spcAft>
              <a:buNone/>
            </a:pPr>
            <a:r>
              <a:t/>
            </a:r>
            <a:endParaRPr sz="2000">
              <a:latin typeface="Old Standard TT"/>
              <a:ea typeface="Old Standard TT"/>
              <a:cs typeface="Old Standard TT"/>
              <a:sym typeface="Old Standard TT"/>
            </a:endParaRPr>
          </a:p>
        </p:txBody>
      </p:sp>
      <p:sp>
        <p:nvSpPr>
          <p:cNvPr id="285" name="Google Shape;285;p27"/>
          <p:cNvSpPr txBox="1"/>
          <p:nvPr>
            <p:ph idx="1" type="body"/>
          </p:nvPr>
        </p:nvSpPr>
        <p:spPr>
          <a:xfrm>
            <a:off x="1297500" y="881750"/>
            <a:ext cx="7038900" cy="2911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800">
                <a:latin typeface="Old Standard TT"/>
                <a:ea typeface="Old Standard TT"/>
                <a:cs typeface="Old Standard TT"/>
                <a:sym typeface="Old Standard TT"/>
              </a:rPr>
              <a:t>Audio Steganography is the scheme of hiding the existence of secret information by concealing it into another medium such as audio file.</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Audio Steganography is a technique used to transmit hidden information by modifying an audio signal in an imperceptible manner. It is the science of hiding some secret text or audio information in a host message. The host message before Steganography and Stego message after Steganography have the same characteristics.</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Embedding secret messages in digital sound is a more difficult process.</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Varieties of techniques for embedding information in digital audio have been established.</a:t>
            </a:r>
            <a:endParaRPr sz="1800">
              <a:latin typeface="Old Standard TT"/>
              <a:ea typeface="Old Standard TT"/>
              <a:cs typeface="Old Standard TT"/>
              <a:sym typeface="Old Standard TT"/>
            </a:endParaRPr>
          </a:p>
          <a:p>
            <a:pPr indent="0" lvl="0" marL="0" rtl="0" algn="l">
              <a:lnSpc>
                <a:spcPct val="100000"/>
              </a:lnSpc>
              <a:spcBef>
                <a:spcPts val="1600"/>
              </a:spcBef>
              <a:spcAft>
                <a:spcPts val="1600"/>
              </a:spcAft>
              <a:buNone/>
            </a:pPr>
            <a:r>
              <a:t/>
            </a:r>
            <a:endParaRPr sz="1800">
              <a:latin typeface="Old Standard TT"/>
              <a:ea typeface="Old Standard TT"/>
              <a:cs typeface="Old Standard TT"/>
              <a:sym typeface="Old Standard T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Old Standard TT"/>
                <a:ea typeface="Old Standard TT"/>
                <a:cs typeface="Old Standard TT"/>
                <a:sym typeface="Old Standard TT"/>
              </a:rPr>
              <a:t>METHODS OF AUDIO DATA HIDING:</a:t>
            </a:r>
            <a:endParaRPr sz="2000">
              <a:latin typeface="Old Standard TT"/>
              <a:ea typeface="Old Standard TT"/>
              <a:cs typeface="Old Standard TT"/>
              <a:sym typeface="Old Standard TT"/>
            </a:endParaRPr>
          </a:p>
          <a:p>
            <a:pPr indent="0" lvl="0" marL="0" rtl="0" algn="l">
              <a:spcBef>
                <a:spcPts val="1600"/>
              </a:spcBef>
              <a:spcAft>
                <a:spcPts val="0"/>
              </a:spcAft>
              <a:buNone/>
            </a:pPr>
            <a:r>
              <a:t/>
            </a:r>
            <a:endParaRPr sz="2000">
              <a:latin typeface="Old Standard TT"/>
              <a:ea typeface="Old Standard TT"/>
              <a:cs typeface="Old Standard TT"/>
              <a:sym typeface="Old Standard TT"/>
            </a:endParaRPr>
          </a:p>
        </p:txBody>
      </p:sp>
      <p:sp>
        <p:nvSpPr>
          <p:cNvPr id="291" name="Google Shape;291;p28"/>
          <p:cNvSpPr txBox="1"/>
          <p:nvPr>
            <p:ph idx="1" type="body"/>
          </p:nvPr>
        </p:nvSpPr>
        <p:spPr>
          <a:xfrm>
            <a:off x="1221300" y="1110350"/>
            <a:ext cx="7038900" cy="29112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Font typeface="Old Standard TT"/>
              <a:buAutoNum type="arabicPeriod"/>
            </a:pPr>
            <a:r>
              <a:rPr lang="en-GB" sz="1800">
                <a:latin typeface="Old Standard TT"/>
                <a:ea typeface="Old Standard TT"/>
                <a:cs typeface="Old Standard TT"/>
                <a:sym typeface="Old Standard TT"/>
              </a:rPr>
              <a:t>Least Significant Bit</a:t>
            </a:r>
            <a:endParaRPr sz="1800">
              <a:latin typeface="Old Standard TT"/>
              <a:ea typeface="Old Standard TT"/>
              <a:cs typeface="Old Standard TT"/>
              <a:sym typeface="Old Standard TT"/>
            </a:endParaRPr>
          </a:p>
          <a:p>
            <a:pPr indent="-342900" lvl="0" marL="457200" rtl="0" algn="l">
              <a:lnSpc>
                <a:spcPct val="100000"/>
              </a:lnSpc>
              <a:spcBef>
                <a:spcPts val="0"/>
              </a:spcBef>
              <a:spcAft>
                <a:spcPts val="0"/>
              </a:spcAft>
              <a:buSzPts val="1800"/>
              <a:buFont typeface="Old Standard TT"/>
              <a:buAutoNum type="arabicPeriod"/>
            </a:pPr>
            <a:r>
              <a:rPr lang="en-GB" sz="1800">
                <a:latin typeface="Old Standard TT"/>
                <a:ea typeface="Old Standard TT"/>
                <a:cs typeface="Old Standard TT"/>
                <a:sym typeface="Old Standard TT"/>
              </a:rPr>
              <a:t>Spread Spectrum</a:t>
            </a:r>
            <a:endParaRPr sz="1800">
              <a:latin typeface="Old Standard TT"/>
              <a:ea typeface="Old Standard TT"/>
              <a:cs typeface="Old Standard TT"/>
              <a:sym typeface="Old Standard TT"/>
            </a:endParaRPr>
          </a:p>
          <a:p>
            <a:pPr indent="-342900" lvl="0" marL="457200" rtl="0" algn="l">
              <a:lnSpc>
                <a:spcPct val="100000"/>
              </a:lnSpc>
              <a:spcBef>
                <a:spcPts val="0"/>
              </a:spcBef>
              <a:spcAft>
                <a:spcPts val="0"/>
              </a:spcAft>
              <a:buSzPts val="1800"/>
              <a:buFont typeface="Old Standard TT"/>
              <a:buAutoNum type="arabicPeriod"/>
            </a:pPr>
            <a:r>
              <a:rPr lang="en-GB" sz="1800">
                <a:latin typeface="Old Standard TT"/>
                <a:ea typeface="Old Standard TT"/>
                <a:cs typeface="Old Standard TT"/>
                <a:sym typeface="Old Standard TT"/>
              </a:rPr>
              <a:t>Discrete Wavelets Transform</a:t>
            </a:r>
            <a:endParaRPr sz="1800">
              <a:latin typeface="Old Standard TT"/>
              <a:ea typeface="Old Standard TT"/>
              <a:cs typeface="Old Standard TT"/>
              <a:sym typeface="Old Standard TT"/>
            </a:endParaRPr>
          </a:p>
          <a:p>
            <a:pPr indent="-342900" lvl="0" marL="457200" rtl="0" algn="l">
              <a:lnSpc>
                <a:spcPct val="100000"/>
              </a:lnSpc>
              <a:spcBef>
                <a:spcPts val="0"/>
              </a:spcBef>
              <a:spcAft>
                <a:spcPts val="0"/>
              </a:spcAft>
              <a:buSzPts val="1800"/>
              <a:buFont typeface="Old Standard TT"/>
              <a:buAutoNum type="arabicPeriod"/>
            </a:pPr>
            <a:r>
              <a:rPr lang="en-GB" sz="1800">
                <a:latin typeface="Old Standard TT"/>
                <a:ea typeface="Old Standard TT"/>
                <a:cs typeface="Old Standard TT"/>
                <a:sym typeface="Old Standard TT"/>
              </a:rPr>
              <a:t>Echo Data Hiding</a:t>
            </a:r>
            <a:endParaRPr sz="1800">
              <a:latin typeface="Old Standard TT"/>
              <a:ea typeface="Old Standard TT"/>
              <a:cs typeface="Old Standard TT"/>
              <a:sym typeface="Old Standard TT"/>
            </a:endParaRPr>
          </a:p>
          <a:p>
            <a:pPr indent="0" lvl="0" marL="457200" rtl="0" algn="l">
              <a:lnSpc>
                <a:spcPct val="100000"/>
              </a:lnSpc>
              <a:spcBef>
                <a:spcPts val="1600"/>
              </a:spcBef>
              <a:spcAft>
                <a:spcPts val="1600"/>
              </a:spcAft>
              <a:buNone/>
            </a:pPr>
            <a:r>
              <a:t/>
            </a:r>
            <a:endParaRPr sz="1800">
              <a:latin typeface="Old Standard TT"/>
              <a:ea typeface="Old Standard TT"/>
              <a:cs typeface="Old Standard TT"/>
              <a:sym typeface="Old Standard T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9"/>
          <p:cNvSpPr txBox="1"/>
          <p:nvPr>
            <p:ph type="title"/>
          </p:nvPr>
        </p:nvSpPr>
        <p:spPr>
          <a:xfrm>
            <a:off x="1297500" y="317550"/>
            <a:ext cx="7038900" cy="53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LEAST SIGNIFICANT BIT</a:t>
            </a:r>
            <a:endParaRPr sz="2000">
              <a:latin typeface="Old Standard TT"/>
              <a:ea typeface="Old Standard TT"/>
              <a:cs typeface="Old Standard TT"/>
              <a:sym typeface="Old Standard TT"/>
            </a:endParaRPr>
          </a:p>
        </p:txBody>
      </p:sp>
      <p:sp>
        <p:nvSpPr>
          <p:cNvPr id="297" name="Google Shape;297;p29"/>
          <p:cNvSpPr txBox="1"/>
          <p:nvPr>
            <p:ph idx="1" type="body"/>
          </p:nvPr>
        </p:nvSpPr>
        <p:spPr>
          <a:xfrm>
            <a:off x="1297500" y="8817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Old Standard TT"/>
                <a:ea typeface="Old Standard TT"/>
                <a:cs typeface="Old Standard TT"/>
                <a:sym typeface="Old Standard TT"/>
              </a:rPr>
              <a:t>Least significant bit (LSB) coding is the simplest way to embed information in a digital audio file.</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By substituting the least significant bit of each sampling point with a binary message.</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In implementations of LSB coding, the least significant bits of a sample are replaced with message bits.</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To extract a secret message from an LSB encoded sound file, the receiver needs access to the sequence of sample indices used in the embedding process.</a:t>
            </a:r>
            <a:endParaRPr sz="1800">
              <a:latin typeface="Old Standard TT"/>
              <a:ea typeface="Old Standard TT"/>
              <a:cs typeface="Old Standard TT"/>
              <a:sym typeface="Old Standard TT"/>
            </a:endParaRPr>
          </a:p>
          <a:p>
            <a:pPr indent="0" lvl="0" marL="0" rtl="0" algn="l">
              <a:spcBef>
                <a:spcPts val="1600"/>
              </a:spcBef>
              <a:spcAft>
                <a:spcPts val="1600"/>
              </a:spcAft>
              <a:buNone/>
            </a:pPr>
            <a:r>
              <a:t/>
            </a:r>
            <a:endParaRPr sz="1800">
              <a:latin typeface="Old Standard TT"/>
              <a:ea typeface="Old Standard TT"/>
              <a:cs typeface="Old Standard TT"/>
              <a:sym typeface="Old Standard T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0"/>
          <p:cNvSpPr txBox="1"/>
          <p:nvPr>
            <p:ph type="title"/>
          </p:nvPr>
        </p:nvSpPr>
        <p:spPr>
          <a:xfrm>
            <a:off x="1297500" y="317550"/>
            <a:ext cx="7038900" cy="49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SPREAD SPECTRUM TECHNIQUE:</a:t>
            </a:r>
            <a:endParaRPr sz="2000">
              <a:latin typeface="Old Standard TT"/>
              <a:ea typeface="Old Standard TT"/>
              <a:cs typeface="Old Standard TT"/>
              <a:sym typeface="Old Standard TT"/>
            </a:endParaRPr>
          </a:p>
        </p:txBody>
      </p:sp>
      <p:sp>
        <p:nvSpPr>
          <p:cNvPr id="303" name="Google Shape;303;p30"/>
          <p:cNvSpPr txBox="1"/>
          <p:nvPr>
            <p:ph idx="1" type="body"/>
          </p:nvPr>
        </p:nvSpPr>
        <p:spPr>
          <a:xfrm>
            <a:off x="1297500" y="921450"/>
            <a:ext cx="7038900" cy="33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Old Standard TT"/>
                <a:ea typeface="Old Standard TT"/>
                <a:cs typeface="Old Standard TT"/>
                <a:sym typeface="Old Standard TT"/>
              </a:rPr>
              <a:t>Spread Spectrum steganography on audio data will be implemented with the following scheme:</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Transform the audio cover object in time-domain into frequency-domain using Fast Fourier Transform.</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Adding the information signal by using spread-spectrum to the cover object in frequency-domain.</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Transform back the audio cover object from frequency –domain into time –domain using inverse fast Fourier Transform</a:t>
            </a:r>
            <a:endParaRPr sz="1800">
              <a:latin typeface="Old Standard TT"/>
              <a:ea typeface="Old Standard TT"/>
              <a:cs typeface="Old Standard TT"/>
              <a:sym typeface="Old Standard TT"/>
            </a:endParaRPr>
          </a:p>
          <a:p>
            <a:pPr indent="0" lvl="0" marL="0" rtl="0" algn="l">
              <a:spcBef>
                <a:spcPts val="1600"/>
              </a:spcBef>
              <a:spcAft>
                <a:spcPts val="1600"/>
              </a:spcAft>
              <a:buNone/>
            </a:pPr>
            <a:r>
              <a:t/>
            </a:r>
            <a:endParaRPr sz="1800">
              <a:latin typeface="Old Standard TT"/>
              <a:ea typeface="Old Standard TT"/>
              <a:cs typeface="Old Standard TT"/>
              <a:sym typeface="Old Standard T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1"/>
          <p:cNvSpPr txBox="1"/>
          <p:nvPr>
            <p:ph type="title"/>
          </p:nvPr>
        </p:nvSpPr>
        <p:spPr>
          <a:xfrm>
            <a:off x="1297500" y="393750"/>
            <a:ext cx="7038900" cy="4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DISCRETE WAVELETS TRANSFORM:</a:t>
            </a:r>
            <a:endParaRPr sz="2000">
              <a:latin typeface="Old Standard TT"/>
              <a:ea typeface="Old Standard TT"/>
              <a:cs typeface="Old Standard TT"/>
              <a:sym typeface="Old Standard TT"/>
            </a:endParaRPr>
          </a:p>
        </p:txBody>
      </p:sp>
      <p:sp>
        <p:nvSpPr>
          <p:cNvPr id="309" name="Google Shape;309;p31"/>
          <p:cNvSpPr txBox="1"/>
          <p:nvPr>
            <p:ph idx="1" type="body"/>
          </p:nvPr>
        </p:nvSpPr>
        <p:spPr>
          <a:xfrm>
            <a:off x="1297500" y="10341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Old Standard TT"/>
                <a:ea typeface="Old Standard TT"/>
                <a:cs typeface="Old Standard TT"/>
                <a:sym typeface="Old Standard TT"/>
              </a:rPr>
              <a:t>Wavelet transform is used to convert a spatial domain into frequency domain. The use of wavelet in audio stenographic model lies in the fact that the wavelet transform clearly separates the high frequency and low frequency information.</a:t>
            </a:r>
            <a:endParaRPr sz="1800">
              <a:latin typeface="Old Standard TT"/>
              <a:ea typeface="Old Standard TT"/>
              <a:cs typeface="Old Standard TT"/>
              <a:sym typeface="Old Standard TT"/>
            </a:endParaRPr>
          </a:p>
          <a:p>
            <a:pPr indent="0" lvl="0" marL="0" rtl="0" algn="l">
              <a:spcBef>
                <a:spcPts val="1600"/>
              </a:spcBef>
              <a:spcAft>
                <a:spcPts val="1600"/>
              </a:spcAft>
              <a:buNone/>
            </a:pPr>
            <a:r>
              <a:t/>
            </a:r>
            <a:endParaRPr sz="1800">
              <a:latin typeface="Old Standard TT"/>
              <a:ea typeface="Old Standard TT"/>
              <a:cs typeface="Old Standard TT"/>
              <a:sym typeface="Old Standard T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pic>
        <p:nvPicPr>
          <p:cNvPr id="314" name="Google Shape;314;p32"/>
          <p:cNvPicPr preferRelativeResize="0"/>
          <p:nvPr/>
        </p:nvPicPr>
        <p:blipFill>
          <a:blip r:embed="rId3">
            <a:alphaModFix/>
          </a:blip>
          <a:stretch>
            <a:fillRect/>
          </a:stretch>
        </p:blipFill>
        <p:spPr>
          <a:xfrm>
            <a:off x="1066800" y="244225"/>
            <a:ext cx="3690125" cy="2317825"/>
          </a:xfrm>
          <a:prstGeom prst="rect">
            <a:avLst/>
          </a:prstGeom>
          <a:noFill/>
          <a:ln>
            <a:noFill/>
          </a:ln>
        </p:spPr>
      </p:pic>
      <p:pic>
        <p:nvPicPr>
          <p:cNvPr id="315" name="Google Shape;315;p32"/>
          <p:cNvPicPr preferRelativeResize="0"/>
          <p:nvPr/>
        </p:nvPicPr>
        <p:blipFill>
          <a:blip r:embed="rId4">
            <a:alphaModFix/>
          </a:blip>
          <a:stretch>
            <a:fillRect/>
          </a:stretch>
        </p:blipFill>
        <p:spPr>
          <a:xfrm>
            <a:off x="4744425" y="2525775"/>
            <a:ext cx="3602675" cy="2317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3"/>
          <p:cNvSpPr txBox="1"/>
          <p:nvPr>
            <p:ph type="title"/>
          </p:nvPr>
        </p:nvSpPr>
        <p:spPr>
          <a:xfrm>
            <a:off x="1297500" y="165150"/>
            <a:ext cx="7038900" cy="626100"/>
          </a:xfrm>
          <a:prstGeom prst="rect">
            <a:avLst/>
          </a:prstGeom>
        </p:spPr>
        <p:txBody>
          <a:bodyPr anchorCtr="0" anchor="t" bIns="91425" lIns="91425" spcFirstLastPara="1" rIns="91425" wrap="square" tIns="91425">
            <a:noAutofit/>
          </a:bodyPr>
          <a:lstStyle/>
          <a:p>
            <a:pPr indent="0" lvl="0" marL="0" rtl="0" algn="l">
              <a:lnSpc>
                <a:spcPct val="95000"/>
              </a:lnSpc>
              <a:spcBef>
                <a:spcPts val="1500"/>
              </a:spcBef>
              <a:spcAft>
                <a:spcPts val="0"/>
              </a:spcAft>
              <a:buNone/>
            </a:pPr>
            <a:r>
              <a:rPr b="1" lang="en-GB" sz="2000">
                <a:latin typeface="Old Standard TT"/>
                <a:ea typeface="Old Standard TT"/>
                <a:cs typeface="Old Standard TT"/>
                <a:sym typeface="Old Standard TT"/>
              </a:rPr>
              <a:t>Echo Data Hiding:</a:t>
            </a:r>
            <a:endParaRPr b="1" sz="2000">
              <a:latin typeface="Old Standard TT"/>
              <a:ea typeface="Old Standard TT"/>
              <a:cs typeface="Old Standard TT"/>
              <a:sym typeface="Old Standard TT"/>
            </a:endParaRPr>
          </a:p>
          <a:p>
            <a:pPr indent="0" lvl="0" marL="0" rtl="0" algn="l">
              <a:spcBef>
                <a:spcPts val="1500"/>
              </a:spcBef>
              <a:spcAft>
                <a:spcPts val="0"/>
              </a:spcAft>
              <a:buNone/>
            </a:pPr>
            <a:r>
              <a:t/>
            </a:r>
            <a:endParaRPr sz="2000">
              <a:latin typeface="Old Standard TT"/>
              <a:ea typeface="Old Standard TT"/>
              <a:cs typeface="Old Standard TT"/>
              <a:sym typeface="Old Standard TT"/>
            </a:endParaRPr>
          </a:p>
        </p:txBody>
      </p:sp>
      <p:sp>
        <p:nvSpPr>
          <p:cNvPr id="321" name="Google Shape;321;p33"/>
          <p:cNvSpPr txBox="1"/>
          <p:nvPr>
            <p:ph idx="1" type="body"/>
          </p:nvPr>
        </p:nvSpPr>
        <p:spPr>
          <a:xfrm>
            <a:off x="1297500" y="805550"/>
            <a:ext cx="7038900" cy="2911200"/>
          </a:xfrm>
          <a:prstGeom prst="rect">
            <a:avLst/>
          </a:prstGeom>
        </p:spPr>
        <p:txBody>
          <a:bodyPr anchorCtr="0" anchor="t" bIns="91425" lIns="91425" spcFirstLastPara="1" rIns="91425" wrap="square" tIns="91425">
            <a:noAutofit/>
          </a:bodyPr>
          <a:lstStyle/>
          <a:p>
            <a:pPr indent="0" lvl="0" marL="0" rtl="0" algn="l">
              <a:lnSpc>
                <a:spcPct val="95000"/>
              </a:lnSpc>
              <a:spcBef>
                <a:spcPts val="1500"/>
              </a:spcBef>
              <a:spcAft>
                <a:spcPts val="0"/>
              </a:spcAft>
              <a:buNone/>
            </a:pPr>
            <a:r>
              <a:rPr lang="en-GB" sz="1800">
                <a:latin typeface="Old Standard TT"/>
                <a:ea typeface="Old Standard TT"/>
                <a:cs typeface="Old Standard TT"/>
                <a:sym typeface="Old Standard TT"/>
              </a:rPr>
              <a:t>One common application of echo data hiding is in digital audio watermarking, where additional information is embedded in audio signals without significantly affecting the perceived quality of the audio. This technique is also used in other types of media, such as images and videos.</a:t>
            </a:r>
            <a:endParaRPr sz="1800">
              <a:latin typeface="Old Standard TT"/>
              <a:ea typeface="Old Standard TT"/>
              <a:cs typeface="Old Standard TT"/>
              <a:sym typeface="Old Standard TT"/>
            </a:endParaRPr>
          </a:p>
          <a:p>
            <a:pPr indent="0" lvl="0" marL="0" rtl="0" algn="l">
              <a:lnSpc>
                <a:spcPct val="95000"/>
              </a:lnSpc>
              <a:spcBef>
                <a:spcPts val="1500"/>
              </a:spcBef>
              <a:spcAft>
                <a:spcPts val="1500"/>
              </a:spcAft>
              <a:buNone/>
            </a:pPr>
            <a:r>
              <a:rPr lang="en-GB" sz="1800">
                <a:latin typeface="Old Standard TT"/>
                <a:ea typeface="Old Standard TT"/>
                <a:cs typeface="Old Standard TT"/>
                <a:sym typeface="Old Standard TT"/>
              </a:rPr>
              <a:t>It's important to note that the success of echo data hiding depends on various factors, including the sensitivity of the human senses to changes in the carrier signal and the robustness of the method against various types of analysis and attacks.</a:t>
            </a:r>
            <a:endParaRPr sz="1800">
              <a:latin typeface="Old Standard TT"/>
              <a:ea typeface="Old Standard TT"/>
              <a:cs typeface="Old Standard TT"/>
              <a:sym typeface="Old Standard T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4"/>
          <p:cNvSpPr txBox="1"/>
          <p:nvPr>
            <p:ph type="title"/>
          </p:nvPr>
        </p:nvSpPr>
        <p:spPr>
          <a:xfrm>
            <a:off x="1297500" y="927150"/>
            <a:ext cx="7038900" cy="5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Video Steganography:</a:t>
            </a:r>
            <a:endParaRPr sz="2000">
              <a:latin typeface="Old Standard TT"/>
              <a:ea typeface="Old Standard TT"/>
              <a:cs typeface="Old Standard TT"/>
              <a:sym typeface="Old Standard TT"/>
            </a:endParaRPr>
          </a:p>
        </p:txBody>
      </p:sp>
      <p:sp>
        <p:nvSpPr>
          <p:cNvPr id="327" name="Google Shape;327;p34"/>
          <p:cNvSpPr txBox="1"/>
          <p:nvPr>
            <p:ph idx="1" type="body"/>
          </p:nvPr>
        </p:nvSpPr>
        <p:spPr>
          <a:xfrm>
            <a:off x="1297500" y="1556375"/>
            <a:ext cx="7038900" cy="1625100"/>
          </a:xfrm>
          <a:prstGeom prst="rect">
            <a:avLst/>
          </a:prstGeom>
        </p:spPr>
        <p:txBody>
          <a:bodyPr anchorCtr="0" anchor="t" bIns="91425" lIns="91425" spcFirstLastPara="1" rIns="91425" wrap="square" tIns="91425">
            <a:noAutofit/>
          </a:bodyPr>
          <a:lstStyle/>
          <a:p>
            <a:pPr indent="0" lvl="0" marL="0" rtl="0" algn="l">
              <a:spcBef>
                <a:spcPts val="0"/>
              </a:spcBef>
              <a:spcAft>
                <a:spcPts val="1500"/>
              </a:spcAft>
              <a:buNone/>
            </a:pPr>
            <a:r>
              <a:rPr lang="en-GB" sz="1800">
                <a:latin typeface="Old Standard TT"/>
                <a:ea typeface="Old Standard TT"/>
                <a:cs typeface="Old Standard TT"/>
                <a:sym typeface="Old Standard TT"/>
              </a:rPr>
              <a:t>Video steganography involves hiding information within a video file. This can be done using various techniques to embed data in a way that is not easily perceptible. Here's a basic overview of how video steganography might be implemented:</a:t>
            </a:r>
            <a:endParaRPr sz="1800">
              <a:latin typeface="Old Standard TT"/>
              <a:ea typeface="Old Standard TT"/>
              <a:cs typeface="Old Standard TT"/>
              <a:sym typeface="Old Standard T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5"/>
          <p:cNvSpPr txBox="1"/>
          <p:nvPr>
            <p:ph type="title"/>
          </p:nvPr>
        </p:nvSpPr>
        <p:spPr>
          <a:xfrm>
            <a:off x="1297500" y="241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By using LSB(Least Significant Bit algorithm):</a:t>
            </a:r>
            <a:endParaRPr sz="2000">
              <a:latin typeface="Old Standard TT"/>
              <a:ea typeface="Old Standard TT"/>
              <a:cs typeface="Old Standard TT"/>
              <a:sym typeface="Old Standard TT"/>
            </a:endParaRPr>
          </a:p>
        </p:txBody>
      </p:sp>
      <p:sp>
        <p:nvSpPr>
          <p:cNvPr id="333" name="Google Shape;333;p35"/>
          <p:cNvSpPr txBox="1"/>
          <p:nvPr>
            <p:ph idx="1" type="body"/>
          </p:nvPr>
        </p:nvSpPr>
        <p:spPr>
          <a:xfrm>
            <a:off x="1297500" y="10341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Old Standard TT"/>
                <a:ea typeface="Old Standard TT"/>
                <a:cs typeface="Old Standard TT"/>
                <a:sym typeface="Old Standard TT"/>
              </a:rPr>
              <a:t>The most common and popular method of modern day steganography is to make use of LSB of picture’s pixel information.</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This technique works best when the file is longer than the message file and if image is grayscale.</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When applying LSB techniques to each byte of a 24 bit image, three bits can be encoded into each pixel.</a:t>
            </a:r>
            <a:endParaRPr sz="1800">
              <a:latin typeface="Old Standard TT"/>
              <a:ea typeface="Old Standard TT"/>
              <a:cs typeface="Old Standard TT"/>
              <a:sym typeface="Old Standard TT"/>
            </a:endParaRPr>
          </a:p>
          <a:p>
            <a:pPr indent="0" lvl="0" marL="0" rtl="0" algn="l">
              <a:spcBef>
                <a:spcPts val="1600"/>
              </a:spcBef>
              <a:spcAft>
                <a:spcPts val="1600"/>
              </a:spcAft>
              <a:buNone/>
            </a:pPr>
            <a:r>
              <a:t/>
            </a:r>
            <a:endParaRPr sz="1800">
              <a:latin typeface="Old Standard TT"/>
              <a:ea typeface="Old Standard TT"/>
              <a:cs typeface="Old Standard TT"/>
              <a:sym typeface="Old Standard T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068900" y="1155750"/>
            <a:ext cx="7038900" cy="45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STEGANOGRAPHY:</a:t>
            </a:r>
            <a:endParaRPr sz="2600">
              <a:latin typeface="Old Standard TT"/>
              <a:ea typeface="Old Standard TT"/>
              <a:cs typeface="Old Standard TT"/>
              <a:sym typeface="Old Standard TT"/>
            </a:endParaRPr>
          </a:p>
          <a:p>
            <a:pPr indent="0" lvl="0" marL="0" rtl="0" algn="l">
              <a:spcBef>
                <a:spcPts val="0"/>
              </a:spcBef>
              <a:spcAft>
                <a:spcPts val="0"/>
              </a:spcAft>
              <a:buNone/>
            </a:pPr>
            <a:r>
              <a:t/>
            </a:r>
            <a:endParaRPr sz="2600"/>
          </a:p>
        </p:txBody>
      </p:sp>
      <p:sp>
        <p:nvSpPr>
          <p:cNvPr id="236" name="Google Shape;236;p18"/>
          <p:cNvSpPr txBox="1"/>
          <p:nvPr/>
        </p:nvSpPr>
        <p:spPr>
          <a:xfrm>
            <a:off x="1053075" y="1843250"/>
            <a:ext cx="7959000" cy="199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Old Standard TT"/>
                <a:ea typeface="Old Standard TT"/>
                <a:cs typeface="Old Standard TT"/>
                <a:sym typeface="Old Standard TT"/>
              </a:rPr>
              <a:t>Steganography is basically referred as hidden writing. It is entirely different from cryptography. In cryptography ,we basically perform the encryption and decryption by changing the text into another form.</a:t>
            </a:r>
            <a:endParaRPr sz="1800">
              <a:solidFill>
                <a:schemeClr val="lt1"/>
              </a:solidFill>
              <a:latin typeface="Old Standard TT"/>
              <a:ea typeface="Old Standard TT"/>
              <a:cs typeface="Old Standard TT"/>
              <a:sym typeface="Old Standard TT"/>
            </a:endParaRPr>
          </a:p>
          <a:p>
            <a:pPr indent="-228600" lvl="0" marL="457200" rtl="0" algn="l">
              <a:lnSpc>
                <a:spcPct val="115000"/>
              </a:lnSpc>
              <a:spcBef>
                <a:spcPts val="1500"/>
              </a:spcBef>
              <a:spcAft>
                <a:spcPts val="0"/>
              </a:spcAft>
              <a:buClr>
                <a:schemeClr val="lt1"/>
              </a:buClr>
              <a:buSzPts val="1800"/>
              <a:buFont typeface="Old Standard TT"/>
              <a:buNone/>
            </a:pPr>
            <a:r>
              <a:t/>
            </a:r>
            <a:endParaRPr sz="1800">
              <a:solidFill>
                <a:schemeClr val="lt1"/>
              </a:solidFill>
              <a:latin typeface="Old Standard TT"/>
              <a:ea typeface="Old Standard TT"/>
              <a:cs typeface="Old Standard TT"/>
              <a:sym typeface="Old Standard TT"/>
            </a:endParaRPr>
          </a:p>
          <a:p>
            <a:pPr indent="0" lvl="0" marL="0" rtl="0" algn="l">
              <a:spcBef>
                <a:spcPts val="1500"/>
              </a:spcBef>
              <a:spcAft>
                <a:spcPts val="0"/>
              </a:spcAft>
              <a:buNone/>
            </a:pPr>
            <a:r>
              <a:t/>
            </a:r>
            <a:endParaRPr sz="1800">
              <a:solidFill>
                <a:schemeClr val="lt1"/>
              </a:solidFill>
              <a:latin typeface="Old Standard TT"/>
              <a:ea typeface="Old Standard TT"/>
              <a:cs typeface="Old Standard TT"/>
              <a:sym typeface="Old Standard T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6"/>
          <p:cNvSpPr txBox="1"/>
          <p:nvPr>
            <p:ph type="title"/>
          </p:nvPr>
        </p:nvSpPr>
        <p:spPr>
          <a:xfrm>
            <a:off x="1068900" y="241350"/>
            <a:ext cx="7038900" cy="40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latin typeface="Old Standard TT"/>
                <a:ea typeface="Old Standard TT"/>
                <a:cs typeface="Old Standard TT"/>
                <a:sym typeface="Old Standard TT"/>
              </a:rPr>
              <a:t>Data Embedding Algorithm:</a:t>
            </a:r>
            <a:endParaRPr sz="2000">
              <a:latin typeface="Old Standard TT"/>
              <a:ea typeface="Old Standard TT"/>
              <a:cs typeface="Old Standard TT"/>
              <a:sym typeface="Old Standard TT"/>
            </a:endParaRPr>
          </a:p>
        </p:txBody>
      </p:sp>
      <p:sp>
        <p:nvSpPr>
          <p:cNvPr id="339" name="Google Shape;339;p36"/>
          <p:cNvSpPr txBox="1"/>
          <p:nvPr>
            <p:ph idx="1" type="body"/>
          </p:nvPr>
        </p:nvSpPr>
        <p:spPr>
          <a:xfrm>
            <a:off x="1068900" y="653150"/>
            <a:ext cx="7721700" cy="4146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600">
                <a:latin typeface="Old Standard TT"/>
                <a:ea typeface="Old Standard TT"/>
                <a:cs typeface="Old Standard TT"/>
                <a:sym typeface="Old Standard TT"/>
              </a:rPr>
              <a:t>Step 1: </a:t>
            </a:r>
            <a:r>
              <a:rPr lang="en-GB" sz="1600">
                <a:latin typeface="Old Standard TT"/>
                <a:ea typeface="Old Standard TT"/>
                <a:cs typeface="Old Standard TT"/>
                <a:sym typeface="Old Standard TT"/>
              </a:rPr>
              <a:t>Extract the pixels of the cover image.</a:t>
            </a:r>
            <a:endParaRPr sz="16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b="1" lang="en-GB" sz="1600">
                <a:latin typeface="Old Standard TT"/>
                <a:ea typeface="Old Standard TT"/>
                <a:cs typeface="Old Standard TT"/>
                <a:sym typeface="Old Standard TT"/>
              </a:rPr>
              <a:t>Step 2: </a:t>
            </a:r>
            <a:r>
              <a:rPr lang="en-GB" sz="1600">
                <a:latin typeface="Old Standard TT"/>
                <a:ea typeface="Old Standard TT"/>
                <a:cs typeface="Old Standard TT"/>
                <a:sym typeface="Old Standard TT"/>
              </a:rPr>
              <a:t>Extract the characters of the text le.</a:t>
            </a:r>
            <a:endParaRPr sz="16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b="1" lang="en-GB" sz="1600">
                <a:latin typeface="Old Standard TT"/>
                <a:ea typeface="Old Standard TT"/>
                <a:cs typeface="Old Standard TT"/>
                <a:sym typeface="Old Standard TT"/>
              </a:rPr>
              <a:t>Step 3: </a:t>
            </a:r>
            <a:r>
              <a:rPr lang="en-GB" sz="1600">
                <a:latin typeface="Old Standard TT"/>
                <a:ea typeface="Old Standard TT"/>
                <a:cs typeface="Old Standard TT"/>
                <a:sym typeface="Old Standard TT"/>
              </a:rPr>
              <a:t>Extract the characters from the Stego key.</a:t>
            </a:r>
            <a:endParaRPr sz="16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b="1" lang="en-GB" sz="1600">
                <a:latin typeface="Old Standard TT"/>
                <a:ea typeface="Old Standard TT"/>
                <a:cs typeface="Old Standard TT"/>
                <a:sym typeface="Old Standard TT"/>
              </a:rPr>
              <a:t>Step 4: </a:t>
            </a:r>
            <a:r>
              <a:rPr lang="en-GB" sz="1600">
                <a:latin typeface="Old Standard TT"/>
                <a:ea typeface="Old Standard TT"/>
                <a:cs typeface="Old Standard TT"/>
                <a:sym typeface="Old Standard TT"/>
              </a:rPr>
              <a:t>Choose first pixel and pick characters of the Stego key and place it in first component of pixel.</a:t>
            </a:r>
            <a:endParaRPr sz="16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b="1" lang="en-GB" sz="1600">
                <a:latin typeface="Old Standard TT"/>
                <a:ea typeface="Old Standard TT"/>
                <a:cs typeface="Old Standard TT"/>
                <a:sym typeface="Old Standard TT"/>
              </a:rPr>
              <a:t>Step 5: </a:t>
            </a:r>
            <a:r>
              <a:rPr lang="en-GB" sz="1600">
                <a:latin typeface="Old Standard TT"/>
                <a:ea typeface="Old Standard TT"/>
                <a:cs typeface="Old Standard TT"/>
                <a:sym typeface="Old Standard TT"/>
              </a:rPr>
              <a:t>Place some terminating symbol to indicate end of the key. 0 has been used as a</a:t>
            </a:r>
            <a:endParaRPr sz="16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600">
                <a:latin typeface="Old Standard TT"/>
                <a:ea typeface="Old Standard TT"/>
                <a:cs typeface="Old Standard TT"/>
                <a:sym typeface="Old Standard TT"/>
              </a:rPr>
              <a:t>terminating symbol in this algorithm.</a:t>
            </a:r>
            <a:endParaRPr sz="16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b="1" lang="en-GB" sz="1600">
                <a:latin typeface="Old Standard TT"/>
                <a:ea typeface="Old Standard TT"/>
                <a:cs typeface="Old Standard TT"/>
                <a:sym typeface="Old Standard TT"/>
              </a:rPr>
              <a:t>Step 6:</a:t>
            </a:r>
            <a:r>
              <a:rPr lang="en-GB" sz="1600">
                <a:latin typeface="Old Standard TT"/>
                <a:ea typeface="Old Standard TT"/>
                <a:cs typeface="Old Standard TT"/>
                <a:sym typeface="Old Standard TT"/>
              </a:rPr>
              <a:t> Insert characters of text le in each rst Component of next pixels by replacing it.</a:t>
            </a:r>
            <a:endParaRPr sz="1600">
              <a:latin typeface="Old Standard TT"/>
              <a:ea typeface="Old Standard TT"/>
              <a:cs typeface="Old Standard TT"/>
              <a:sym typeface="Old Standard TT"/>
            </a:endParaRPr>
          </a:p>
          <a:p>
            <a:pPr indent="0" lvl="0" marL="0" rtl="0" algn="l">
              <a:lnSpc>
                <a:spcPct val="100000"/>
              </a:lnSpc>
              <a:spcBef>
                <a:spcPts val="1600"/>
              </a:spcBef>
              <a:spcAft>
                <a:spcPts val="1600"/>
              </a:spcAft>
              <a:buNone/>
            </a:pPr>
            <a:r>
              <a:rPr lang="en-GB" sz="1600">
                <a:latin typeface="Old Standard TT"/>
                <a:ea typeface="Old Standard TT"/>
                <a:cs typeface="Old Standard TT"/>
                <a:sym typeface="Old Standard TT"/>
              </a:rPr>
              <a:t>Step 7: Repeat step 6 till all the characters has been embedded.</a:t>
            </a:r>
            <a:endParaRPr sz="1600">
              <a:latin typeface="Old Standard TT"/>
              <a:ea typeface="Old Standard TT"/>
              <a:cs typeface="Old Standard TT"/>
              <a:sym typeface="Old Standard T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37"/>
          <p:cNvSpPr txBox="1"/>
          <p:nvPr>
            <p:ph type="title"/>
          </p:nvPr>
        </p:nvSpPr>
        <p:spPr>
          <a:xfrm>
            <a:off x="1068900" y="12750"/>
            <a:ext cx="7038900" cy="5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Data Extraction Algorithm:</a:t>
            </a:r>
            <a:endParaRPr sz="2000">
              <a:latin typeface="Old Standard TT"/>
              <a:ea typeface="Old Standard TT"/>
              <a:cs typeface="Old Standard TT"/>
              <a:sym typeface="Old Standard TT"/>
            </a:endParaRPr>
          </a:p>
        </p:txBody>
      </p:sp>
      <p:sp>
        <p:nvSpPr>
          <p:cNvPr id="345" name="Google Shape;345;p37"/>
          <p:cNvSpPr txBox="1"/>
          <p:nvPr>
            <p:ph idx="1" type="body"/>
          </p:nvPr>
        </p:nvSpPr>
        <p:spPr>
          <a:xfrm>
            <a:off x="1042000" y="500750"/>
            <a:ext cx="8003400" cy="4185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700">
                <a:latin typeface="Old Standard TT"/>
                <a:ea typeface="Old Standard TT"/>
                <a:cs typeface="Old Standard TT"/>
                <a:sym typeface="Old Standard TT"/>
              </a:rPr>
              <a:t>Step 1: Extract the pixels of the stego image.</a:t>
            </a:r>
            <a:endParaRPr sz="17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700">
                <a:latin typeface="Old Standard TT"/>
                <a:ea typeface="Old Standard TT"/>
                <a:cs typeface="Old Standard TT"/>
                <a:sym typeface="Old Standard TT"/>
              </a:rPr>
              <a:t>Step 2: Now, start from first pixel and extract stego key characters from first component of the pixels.</a:t>
            </a:r>
            <a:endParaRPr sz="17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700">
                <a:latin typeface="Old Standard TT"/>
                <a:ea typeface="Old Standard TT"/>
                <a:cs typeface="Old Standard TT"/>
                <a:sym typeface="Old Standard TT"/>
              </a:rPr>
              <a:t>Step3: up to terminating symbol, otherwise follow step 4.</a:t>
            </a:r>
            <a:endParaRPr sz="17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700">
                <a:latin typeface="Old Standard TT"/>
                <a:ea typeface="Old Standard TT"/>
                <a:cs typeface="Old Standard TT"/>
                <a:sym typeface="Old Standard TT"/>
              </a:rPr>
              <a:t>Step 4: If this extracted key matches with the key entered by the receiver, then</a:t>
            </a:r>
            <a:endParaRPr sz="17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700">
                <a:latin typeface="Old Standard TT"/>
                <a:ea typeface="Old Standard TT"/>
                <a:cs typeface="Old Standard TT"/>
                <a:sym typeface="Old Standard TT"/>
              </a:rPr>
              <a:t>follow Step 5, otherwise terminate the program</a:t>
            </a:r>
            <a:endParaRPr sz="17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700">
                <a:latin typeface="Old Standard TT"/>
                <a:ea typeface="Old Standard TT"/>
                <a:cs typeface="Old Standard TT"/>
                <a:sym typeface="Old Standard TT"/>
              </a:rPr>
              <a:t>Step 5: If the key is correct, then go to next pixels and extract secret message</a:t>
            </a:r>
            <a:endParaRPr sz="17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700">
                <a:latin typeface="Old Standard TT"/>
                <a:ea typeface="Old Standard TT"/>
                <a:cs typeface="Old Standard TT"/>
                <a:sym typeface="Old Standard TT"/>
              </a:rPr>
              <a:t>characters from first component of next pixels. Follow Step 5 till up to terminating</a:t>
            </a:r>
            <a:endParaRPr sz="17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700">
                <a:latin typeface="Old Standard TT"/>
                <a:ea typeface="Old Standard TT"/>
                <a:cs typeface="Old Standard TT"/>
                <a:sym typeface="Old Standard TT"/>
              </a:rPr>
              <a:t>symbol, otherwise follow step 6.</a:t>
            </a:r>
            <a:endParaRPr sz="17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700">
                <a:latin typeface="Old Standard TT"/>
                <a:ea typeface="Old Standard TT"/>
                <a:cs typeface="Old Standard TT"/>
                <a:sym typeface="Old Standard TT"/>
              </a:rPr>
              <a:t>Step 6: Extract secret message</a:t>
            </a:r>
            <a:endParaRPr sz="1700">
              <a:latin typeface="Old Standard TT"/>
              <a:ea typeface="Old Standard TT"/>
              <a:cs typeface="Old Standard TT"/>
              <a:sym typeface="Old Standard TT"/>
            </a:endParaRPr>
          </a:p>
          <a:p>
            <a:pPr indent="0" lvl="0" marL="0" rtl="0" algn="l">
              <a:lnSpc>
                <a:spcPct val="100000"/>
              </a:lnSpc>
              <a:spcBef>
                <a:spcPts val="1600"/>
              </a:spcBef>
              <a:spcAft>
                <a:spcPts val="1600"/>
              </a:spcAft>
              <a:buNone/>
            </a:pPr>
            <a:r>
              <a:t/>
            </a:r>
            <a:endParaRPr sz="1700">
              <a:latin typeface="Old Standard TT"/>
              <a:ea typeface="Old Standard TT"/>
              <a:cs typeface="Old Standard TT"/>
              <a:sym typeface="Old Standard T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8"/>
          <p:cNvSpPr txBox="1"/>
          <p:nvPr>
            <p:ph type="title"/>
          </p:nvPr>
        </p:nvSpPr>
        <p:spPr>
          <a:xfrm>
            <a:off x="1297500" y="393750"/>
            <a:ext cx="6938700" cy="42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4000">
              <a:latin typeface="Old Standard TT"/>
              <a:ea typeface="Old Standard TT"/>
              <a:cs typeface="Old Standard TT"/>
              <a:sym typeface="Old Standard TT"/>
            </a:endParaRPr>
          </a:p>
          <a:p>
            <a:pPr indent="0" lvl="0" marL="0" rtl="0" algn="l">
              <a:spcBef>
                <a:spcPts val="0"/>
              </a:spcBef>
              <a:spcAft>
                <a:spcPts val="0"/>
              </a:spcAft>
              <a:buNone/>
            </a:pPr>
            <a:r>
              <a:t/>
            </a:r>
            <a:endParaRPr sz="4000">
              <a:latin typeface="Old Standard TT"/>
              <a:ea typeface="Old Standard TT"/>
              <a:cs typeface="Old Standard TT"/>
              <a:sym typeface="Old Standard TT"/>
            </a:endParaRPr>
          </a:p>
          <a:p>
            <a:pPr indent="0" lvl="0" marL="0" rtl="0" algn="l">
              <a:spcBef>
                <a:spcPts val="0"/>
              </a:spcBef>
              <a:spcAft>
                <a:spcPts val="0"/>
              </a:spcAft>
              <a:buNone/>
            </a:pPr>
            <a:r>
              <a:t/>
            </a:r>
            <a:endParaRPr sz="4000">
              <a:latin typeface="Old Standard TT"/>
              <a:ea typeface="Old Standard TT"/>
              <a:cs typeface="Old Standard TT"/>
              <a:sym typeface="Old Standard TT"/>
            </a:endParaRPr>
          </a:p>
          <a:p>
            <a:pPr indent="457200" lvl="0" marL="1371600" rtl="0" algn="l">
              <a:spcBef>
                <a:spcPts val="0"/>
              </a:spcBef>
              <a:spcAft>
                <a:spcPts val="0"/>
              </a:spcAft>
              <a:buNone/>
            </a:pPr>
            <a:r>
              <a:rPr lang="en-GB" sz="4000">
                <a:latin typeface="Old Standard TT"/>
                <a:ea typeface="Old Standard TT"/>
                <a:cs typeface="Old Standard TT"/>
                <a:sym typeface="Old Standard TT"/>
              </a:rPr>
              <a:t>Thank You</a:t>
            </a:r>
            <a:endParaRPr sz="4000">
              <a:latin typeface="Old Standard TT"/>
              <a:ea typeface="Old Standard TT"/>
              <a:cs typeface="Old Standard TT"/>
              <a:sym typeface="Old Standard T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idx="1" type="body"/>
          </p:nvPr>
        </p:nvSpPr>
        <p:spPr>
          <a:xfrm>
            <a:off x="868825" y="195950"/>
            <a:ext cx="7815000" cy="4239600"/>
          </a:xfrm>
          <a:prstGeom prst="rect">
            <a:avLst/>
          </a:prstGeom>
        </p:spPr>
        <p:txBody>
          <a:bodyPr anchorCtr="0" anchor="t" bIns="91425" lIns="91425" spcFirstLastPara="1" rIns="91425" wrap="square" tIns="91425">
            <a:noAutofit/>
          </a:bodyPr>
          <a:lstStyle/>
          <a:p>
            <a:pPr indent="-228600" lvl="0" marL="457200" rtl="0" algn="l">
              <a:spcBef>
                <a:spcPts val="1500"/>
              </a:spcBef>
              <a:spcAft>
                <a:spcPts val="0"/>
              </a:spcAft>
              <a:buClr>
                <a:schemeClr val="lt1"/>
              </a:buClr>
              <a:buSzPts val="1800"/>
              <a:buFont typeface="Old Standard TT"/>
              <a:buNone/>
            </a:pPr>
            <a:r>
              <a:rPr b="1" lang="en-GB" sz="1800">
                <a:latin typeface="Old Standard TT"/>
                <a:ea typeface="Old Standard TT"/>
                <a:cs typeface="Old Standard TT"/>
                <a:sym typeface="Old Standard TT"/>
              </a:rPr>
              <a:t>Carrier Medium: </a:t>
            </a:r>
            <a:endParaRPr b="1" sz="1800">
              <a:latin typeface="Old Standard TT"/>
              <a:ea typeface="Old Standard TT"/>
              <a:cs typeface="Old Standard TT"/>
              <a:sym typeface="Old Standard TT"/>
            </a:endParaRPr>
          </a:p>
          <a:p>
            <a:pPr indent="-342900" lvl="1" marL="914400" rtl="0" algn="l">
              <a:spcBef>
                <a:spcPts val="0"/>
              </a:spcBef>
              <a:spcAft>
                <a:spcPts val="0"/>
              </a:spcAft>
              <a:buClr>
                <a:schemeClr val="lt1"/>
              </a:buClr>
              <a:buSzPts val="1800"/>
              <a:buFont typeface="Old Standard TT"/>
              <a:buAutoNum type="alphaLcPeriod"/>
            </a:pPr>
            <a:r>
              <a:rPr lang="en-GB" sz="1800">
                <a:latin typeface="Old Standard TT"/>
                <a:ea typeface="Old Standard TT"/>
                <a:cs typeface="Old Standard TT"/>
                <a:sym typeface="Old Standard TT"/>
              </a:rPr>
              <a:t>This could be an image, audio file, video, or any other form of digital data.</a:t>
            </a:r>
            <a:endParaRPr sz="1800">
              <a:latin typeface="Old Standard TT"/>
              <a:ea typeface="Old Standard TT"/>
              <a:cs typeface="Old Standard TT"/>
              <a:sym typeface="Old Standard TT"/>
            </a:endParaRPr>
          </a:p>
          <a:p>
            <a:pPr indent="-228600" lvl="0" marL="457200" rtl="0" algn="l">
              <a:spcBef>
                <a:spcPts val="0"/>
              </a:spcBef>
              <a:spcAft>
                <a:spcPts val="0"/>
              </a:spcAft>
              <a:buClr>
                <a:schemeClr val="lt1"/>
              </a:buClr>
              <a:buSzPts val="1800"/>
              <a:buFont typeface="Old Standard TT"/>
              <a:buNone/>
            </a:pPr>
            <a:r>
              <a:rPr b="1" lang="en-GB" sz="1800">
                <a:latin typeface="Old Standard TT"/>
                <a:ea typeface="Old Standard TT"/>
                <a:cs typeface="Old Standard TT"/>
                <a:sym typeface="Old Standard TT"/>
              </a:rPr>
              <a:t>Hidden Information: </a:t>
            </a:r>
            <a:endParaRPr b="1" sz="1800">
              <a:latin typeface="Old Standard TT"/>
              <a:ea typeface="Old Standard TT"/>
              <a:cs typeface="Old Standard TT"/>
              <a:sym typeface="Old Standard TT"/>
            </a:endParaRPr>
          </a:p>
          <a:p>
            <a:pPr indent="-342900" lvl="1" marL="914400" rtl="0" algn="l">
              <a:spcBef>
                <a:spcPts val="0"/>
              </a:spcBef>
              <a:spcAft>
                <a:spcPts val="0"/>
              </a:spcAft>
              <a:buClr>
                <a:schemeClr val="lt1"/>
              </a:buClr>
              <a:buSzPts val="1800"/>
              <a:buFont typeface="Old Standard TT"/>
              <a:buAutoNum type="alphaLcPeriod"/>
            </a:pPr>
            <a:r>
              <a:rPr lang="en-GB" sz="1800">
                <a:latin typeface="Old Standard TT"/>
                <a:ea typeface="Old Standard TT"/>
                <a:cs typeface="Old Standard TT"/>
                <a:sym typeface="Old Standard TT"/>
              </a:rPr>
              <a:t>It could be text, an image, a file, or any other information.</a:t>
            </a:r>
            <a:endParaRPr sz="1800">
              <a:latin typeface="Old Standard TT"/>
              <a:ea typeface="Old Standard TT"/>
              <a:cs typeface="Old Standard TT"/>
              <a:sym typeface="Old Standard TT"/>
            </a:endParaRPr>
          </a:p>
          <a:p>
            <a:pPr indent="-228600" lvl="0" marL="457200" rtl="0" algn="l">
              <a:spcBef>
                <a:spcPts val="0"/>
              </a:spcBef>
              <a:spcAft>
                <a:spcPts val="0"/>
              </a:spcAft>
              <a:buClr>
                <a:schemeClr val="lt1"/>
              </a:buClr>
              <a:buSzPts val="1800"/>
              <a:buFont typeface="Old Standard TT"/>
              <a:buNone/>
            </a:pPr>
            <a:r>
              <a:rPr b="1" lang="en-GB" sz="1800">
                <a:latin typeface="Old Standard TT"/>
                <a:ea typeface="Old Standard TT"/>
                <a:cs typeface="Old Standard TT"/>
                <a:sym typeface="Old Standard TT"/>
              </a:rPr>
              <a:t>Embedding: </a:t>
            </a:r>
            <a:endParaRPr b="1" sz="1800">
              <a:latin typeface="Old Standard TT"/>
              <a:ea typeface="Old Standard TT"/>
              <a:cs typeface="Old Standard TT"/>
              <a:sym typeface="Old Standard TT"/>
            </a:endParaRPr>
          </a:p>
          <a:p>
            <a:pPr indent="-342900" lvl="1" marL="914400" rtl="0" algn="l">
              <a:spcBef>
                <a:spcPts val="0"/>
              </a:spcBef>
              <a:spcAft>
                <a:spcPts val="0"/>
              </a:spcAft>
              <a:buClr>
                <a:schemeClr val="lt1"/>
              </a:buClr>
              <a:buSzPts val="1800"/>
              <a:buFont typeface="Old Standard TT"/>
              <a:buAutoNum type="alphaLcPeriod"/>
            </a:pPr>
            <a:r>
              <a:rPr lang="en-GB" sz="1800">
                <a:latin typeface="Old Standard TT"/>
                <a:ea typeface="Old Standard TT"/>
                <a:cs typeface="Old Standard TT"/>
                <a:sym typeface="Old Standard TT"/>
              </a:rPr>
              <a:t>In an image, changes might be made to the least significant bits of the pixel values.</a:t>
            </a:r>
            <a:endParaRPr sz="1800">
              <a:latin typeface="Old Standard TT"/>
              <a:ea typeface="Old Standard TT"/>
              <a:cs typeface="Old Standard TT"/>
              <a:sym typeface="Old Standard TT"/>
            </a:endParaRPr>
          </a:p>
          <a:p>
            <a:pPr indent="-228600" lvl="0" marL="457200" rtl="0" algn="l">
              <a:spcBef>
                <a:spcPts val="0"/>
              </a:spcBef>
              <a:spcAft>
                <a:spcPts val="0"/>
              </a:spcAft>
              <a:buClr>
                <a:schemeClr val="lt1"/>
              </a:buClr>
              <a:buSzPts val="1800"/>
              <a:buFont typeface="Old Standard TT"/>
              <a:buNone/>
            </a:pPr>
            <a:r>
              <a:rPr b="1" lang="en-GB" sz="1800">
                <a:latin typeface="Old Standard TT"/>
                <a:ea typeface="Old Standard TT"/>
                <a:cs typeface="Old Standard TT"/>
                <a:sym typeface="Old Standard TT"/>
              </a:rPr>
              <a:t>Stego Medium: </a:t>
            </a:r>
            <a:endParaRPr b="1" sz="1800">
              <a:latin typeface="Old Standard TT"/>
              <a:ea typeface="Old Standard TT"/>
              <a:cs typeface="Old Standard TT"/>
              <a:sym typeface="Old Standard TT"/>
            </a:endParaRPr>
          </a:p>
          <a:p>
            <a:pPr indent="-342900" lvl="1" marL="914400" rtl="0" algn="l">
              <a:spcBef>
                <a:spcPts val="0"/>
              </a:spcBef>
              <a:spcAft>
                <a:spcPts val="0"/>
              </a:spcAft>
              <a:buClr>
                <a:schemeClr val="lt1"/>
              </a:buClr>
              <a:buSzPts val="1800"/>
              <a:buFont typeface="Old Standard TT"/>
              <a:buAutoNum type="alphaLcPeriod"/>
            </a:pPr>
            <a:r>
              <a:rPr lang="en-GB" sz="1800">
                <a:latin typeface="Old Standard TT"/>
                <a:ea typeface="Old Standard TT"/>
                <a:cs typeface="Old Standard TT"/>
                <a:sym typeface="Old Standard TT"/>
              </a:rPr>
              <a:t>The resulting file or message, which now contains both the original content and the hidden information, is called the stego medium.</a:t>
            </a:r>
            <a:endParaRPr sz="1800">
              <a:latin typeface="Old Standard TT"/>
              <a:ea typeface="Old Standard TT"/>
              <a:cs typeface="Old Standard TT"/>
              <a:sym typeface="Old Standard TT"/>
            </a:endParaRPr>
          </a:p>
          <a:p>
            <a:pPr indent="-228600" lvl="0" marL="457200" rtl="0" algn="l">
              <a:spcBef>
                <a:spcPts val="0"/>
              </a:spcBef>
              <a:spcAft>
                <a:spcPts val="0"/>
              </a:spcAft>
              <a:buClr>
                <a:schemeClr val="lt1"/>
              </a:buClr>
              <a:buSzPts val="1800"/>
              <a:buFont typeface="Old Standard TT"/>
              <a:buNone/>
            </a:pPr>
            <a:r>
              <a:rPr b="1" lang="en-GB" sz="1800">
                <a:latin typeface="Old Standard TT"/>
                <a:ea typeface="Old Standard TT"/>
                <a:cs typeface="Old Standard TT"/>
                <a:sym typeface="Old Standard TT"/>
              </a:rPr>
              <a:t>Extraction: </a:t>
            </a:r>
            <a:endParaRPr b="1" sz="1800">
              <a:latin typeface="Old Standard TT"/>
              <a:ea typeface="Old Standard TT"/>
              <a:cs typeface="Old Standard TT"/>
              <a:sym typeface="Old Standard TT"/>
            </a:endParaRPr>
          </a:p>
          <a:p>
            <a:pPr indent="-342900" lvl="1" marL="914400" rtl="0" algn="l">
              <a:spcBef>
                <a:spcPts val="0"/>
              </a:spcBef>
              <a:spcAft>
                <a:spcPts val="0"/>
              </a:spcAft>
              <a:buClr>
                <a:schemeClr val="lt1"/>
              </a:buClr>
              <a:buSzPts val="1800"/>
              <a:buFont typeface="Old Standard TT"/>
              <a:buAutoNum type="alphaLcPeriod"/>
            </a:pPr>
            <a:r>
              <a:rPr lang="en-GB" sz="1800">
                <a:latin typeface="Old Standard TT"/>
                <a:ea typeface="Old Standard TT"/>
                <a:cs typeface="Old Standard TT"/>
                <a:sym typeface="Old Standard TT"/>
              </a:rPr>
              <a:t>The recipient can extract the hidden information from the stego medium.</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50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Types of Steganography:</a:t>
            </a:r>
            <a:endParaRPr sz="2600">
              <a:latin typeface="Old Standard TT"/>
              <a:ea typeface="Old Standard TT"/>
              <a:cs typeface="Old Standard TT"/>
              <a:sym typeface="Old Standard TT"/>
            </a:endParaRPr>
          </a:p>
        </p:txBody>
      </p:sp>
      <p:sp>
        <p:nvSpPr>
          <p:cNvPr id="247" name="Google Shape;247;p20"/>
          <p:cNvSpPr txBox="1"/>
          <p:nvPr>
            <p:ph idx="1" type="body"/>
          </p:nvPr>
        </p:nvSpPr>
        <p:spPr>
          <a:xfrm>
            <a:off x="1420800" y="981675"/>
            <a:ext cx="5877300" cy="2634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800">
              <a:latin typeface="Old Standard TT"/>
              <a:ea typeface="Old Standard TT"/>
              <a:cs typeface="Old Standard TT"/>
              <a:sym typeface="Old Standard TT"/>
            </a:endParaRPr>
          </a:p>
          <a:p>
            <a:pPr indent="0" lvl="0" marL="0" rtl="0" algn="l">
              <a:lnSpc>
                <a:spcPct val="100000"/>
              </a:lnSpc>
              <a:spcBef>
                <a:spcPts val="0"/>
              </a:spcBef>
              <a:spcAft>
                <a:spcPts val="0"/>
              </a:spcAft>
              <a:buNone/>
            </a:pPr>
            <a:r>
              <a:t/>
            </a:r>
            <a:endParaRPr sz="1800">
              <a:latin typeface="Old Standard TT"/>
              <a:ea typeface="Old Standard TT"/>
              <a:cs typeface="Old Standard TT"/>
              <a:sym typeface="Old Standard TT"/>
            </a:endParaRPr>
          </a:p>
          <a:p>
            <a:pPr indent="0" lvl="0" marL="0" rtl="0" algn="l">
              <a:lnSpc>
                <a:spcPct val="100000"/>
              </a:lnSpc>
              <a:spcBef>
                <a:spcPts val="0"/>
              </a:spcBef>
              <a:spcAft>
                <a:spcPts val="0"/>
              </a:spcAft>
              <a:buNone/>
            </a:pPr>
            <a:r>
              <a:t/>
            </a:r>
            <a:endParaRPr sz="1800">
              <a:latin typeface="Old Standard TT"/>
              <a:ea typeface="Old Standard TT"/>
              <a:cs typeface="Old Standard TT"/>
              <a:sym typeface="Old Standard TT"/>
            </a:endParaRPr>
          </a:p>
          <a:p>
            <a:pPr indent="-342900" lvl="0" marL="457200" rtl="0" algn="l">
              <a:lnSpc>
                <a:spcPct val="100000"/>
              </a:lnSpc>
              <a:spcBef>
                <a:spcPts val="0"/>
              </a:spcBef>
              <a:spcAft>
                <a:spcPts val="0"/>
              </a:spcAft>
              <a:buSzPts val="1800"/>
              <a:buFont typeface="Old Standard TT"/>
              <a:buAutoNum type="arabicPeriod"/>
            </a:pPr>
            <a:r>
              <a:rPr lang="en-GB" sz="1800">
                <a:latin typeface="Old Standard TT"/>
                <a:ea typeface="Old Standard TT"/>
                <a:cs typeface="Old Standard TT"/>
                <a:sym typeface="Old Standard TT"/>
              </a:rPr>
              <a:t>Image Steganography</a:t>
            </a:r>
            <a:endParaRPr sz="1800">
              <a:latin typeface="Old Standard TT"/>
              <a:ea typeface="Old Standard TT"/>
              <a:cs typeface="Old Standard TT"/>
              <a:sym typeface="Old Standard TT"/>
            </a:endParaRPr>
          </a:p>
          <a:p>
            <a:pPr indent="-342900" lvl="0" marL="457200" rtl="0" algn="l">
              <a:lnSpc>
                <a:spcPct val="100000"/>
              </a:lnSpc>
              <a:spcBef>
                <a:spcPts val="0"/>
              </a:spcBef>
              <a:spcAft>
                <a:spcPts val="0"/>
              </a:spcAft>
              <a:buSzPts val="1800"/>
              <a:buFont typeface="Old Standard TT"/>
              <a:buAutoNum type="arabicPeriod"/>
            </a:pPr>
            <a:r>
              <a:rPr lang="en-GB" sz="1800">
                <a:latin typeface="Old Standard TT"/>
                <a:ea typeface="Old Standard TT"/>
                <a:cs typeface="Old Standard TT"/>
                <a:sym typeface="Old Standard TT"/>
              </a:rPr>
              <a:t>Text Steganography</a:t>
            </a:r>
            <a:endParaRPr sz="1800">
              <a:latin typeface="Old Standard TT"/>
              <a:ea typeface="Old Standard TT"/>
              <a:cs typeface="Old Standard TT"/>
              <a:sym typeface="Old Standard TT"/>
            </a:endParaRPr>
          </a:p>
          <a:p>
            <a:pPr indent="-342900" lvl="0" marL="457200" rtl="0" algn="l">
              <a:lnSpc>
                <a:spcPct val="100000"/>
              </a:lnSpc>
              <a:spcBef>
                <a:spcPts val="0"/>
              </a:spcBef>
              <a:spcAft>
                <a:spcPts val="0"/>
              </a:spcAft>
              <a:buSzPts val="1800"/>
              <a:buFont typeface="Old Standard TT"/>
              <a:buAutoNum type="arabicPeriod"/>
            </a:pPr>
            <a:r>
              <a:rPr lang="en-GB" sz="1800">
                <a:latin typeface="Old Standard TT"/>
                <a:ea typeface="Old Standard TT"/>
                <a:cs typeface="Old Standard TT"/>
                <a:sym typeface="Old Standard TT"/>
              </a:rPr>
              <a:t>Video Steganography</a:t>
            </a:r>
            <a:endParaRPr sz="1800">
              <a:latin typeface="Old Standard TT"/>
              <a:ea typeface="Old Standard TT"/>
              <a:cs typeface="Old Standard TT"/>
              <a:sym typeface="Old Standard TT"/>
            </a:endParaRPr>
          </a:p>
          <a:p>
            <a:pPr indent="-342900" lvl="0" marL="457200" rtl="0" algn="l">
              <a:lnSpc>
                <a:spcPct val="100000"/>
              </a:lnSpc>
              <a:spcBef>
                <a:spcPts val="0"/>
              </a:spcBef>
              <a:spcAft>
                <a:spcPts val="0"/>
              </a:spcAft>
              <a:buSzPts val="1800"/>
              <a:buFont typeface="Old Standard TT"/>
              <a:buAutoNum type="arabicPeriod"/>
            </a:pPr>
            <a:r>
              <a:rPr lang="en-GB" sz="1800">
                <a:latin typeface="Old Standard TT"/>
                <a:ea typeface="Old Standard TT"/>
                <a:cs typeface="Old Standard TT"/>
                <a:sym typeface="Old Standard TT"/>
              </a:rPr>
              <a:t>Audio Steganography</a:t>
            </a:r>
            <a:endParaRPr sz="1800">
              <a:latin typeface="Old Standard TT"/>
              <a:ea typeface="Old Standard TT"/>
              <a:cs typeface="Old Standard TT"/>
              <a:sym typeface="Old Standard TT"/>
            </a:endParaRPr>
          </a:p>
          <a:p>
            <a:pPr indent="0" lvl="0" marL="0" rtl="0" algn="l">
              <a:lnSpc>
                <a:spcPct val="100000"/>
              </a:lnSpc>
              <a:spcBef>
                <a:spcPts val="0"/>
              </a:spcBef>
              <a:spcAft>
                <a:spcPts val="0"/>
              </a:spcAft>
              <a:buNone/>
            </a:pPr>
            <a:r>
              <a:t/>
            </a:r>
            <a:endParaRPr sz="1800">
              <a:latin typeface="Old Standard TT"/>
              <a:ea typeface="Old Standard TT"/>
              <a:cs typeface="Old Standard TT"/>
              <a:sym typeface="Old Standard TT"/>
            </a:endParaRPr>
          </a:p>
          <a:p>
            <a:pPr indent="0" lvl="0" marL="0" rtl="0" algn="l">
              <a:spcBef>
                <a:spcPts val="0"/>
              </a:spcBef>
              <a:spcAft>
                <a:spcPts val="1600"/>
              </a:spcAft>
              <a:buNone/>
            </a:pPr>
            <a:r>
              <a:t/>
            </a:r>
            <a:endParaRPr sz="1800">
              <a:solidFill>
                <a:srgbClr val="FFFFFF"/>
              </a:solidFill>
              <a:latin typeface="Old Standard TT"/>
              <a:ea typeface="Old Standard TT"/>
              <a:cs typeface="Old Standard TT"/>
              <a:sym typeface="Old Standard T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RSA Algorithm</a:t>
            </a:r>
            <a:r>
              <a:rPr lang="en-GB" sz="2000">
                <a:latin typeface="Old Standard TT"/>
                <a:ea typeface="Old Standard TT"/>
                <a:cs typeface="Old Standard TT"/>
                <a:sym typeface="Old Standard TT"/>
              </a:rPr>
              <a:t>:</a:t>
            </a:r>
            <a:endParaRPr sz="2000">
              <a:latin typeface="Old Standard TT"/>
              <a:ea typeface="Old Standard TT"/>
              <a:cs typeface="Old Standard TT"/>
              <a:sym typeface="Old Standard TT"/>
            </a:endParaRPr>
          </a:p>
        </p:txBody>
      </p:sp>
      <p:pic>
        <p:nvPicPr>
          <p:cNvPr id="253" name="Google Shape;253;p21"/>
          <p:cNvPicPr preferRelativeResize="0"/>
          <p:nvPr/>
        </p:nvPicPr>
        <p:blipFill>
          <a:blip r:embed="rId3">
            <a:alphaModFix/>
          </a:blip>
          <a:stretch>
            <a:fillRect/>
          </a:stretch>
        </p:blipFill>
        <p:spPr>
          <a:xfrm>
            <a:off x="609600" y="1524000"/>
            <a:ext cx="8031600" cy="2592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297500" y="241350"/>
            <a:ext cx="7038900" cy="50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Old Standard TT"/>
                <a:ea typeface="Old Standard TT"/>
                <a:cs typeface="Old Standard TT"/>
                <a:sym typeface="Old Standard TT"/>
              </a:rPr>
              <a:t>IMAGE STEGANOGRAPHY WITH RSA ALGORITHM</a:t>
            </a:r>
            <a:endParaRPr sz="2000">
              <a:latin typeface="Old Standard TT"/>
              <a:ea typeface="Old Standard TT"/>
              <a:cs typeface="Old Standard TT"/>
              <a:sym typeface="Old Standard TT"/>
            </a:endParaRPr>
          </a:p>
          <a:p>
            <a:pPr indent="0" lvl="0" marL="0" rtl="0" algn="l">
              <a:spcBef>
                <a:spcPts val="0"/>
              </a:spcBef>
              <a:spcAft>
                <a:spcPts val="0"/>
              </a:spcAft>
              <a:buNone/>
            </a:pPr>
            <a:r>
              <a:t/>
            </a:r>
            <a:endParaRPr sz="2000">
              <a:latin typeface="Old Standard TT"/>
              <a:ea typeface="Old Standard TT"/>
              <a:cs typeface="Old Standard TT"/>
              <a:sym typeface="Old Standard TT"/>
            </a:endParaRPr>
          </a:p>
        </p:txBody>
      </p:sp>
      <p:sp>
        <p:nvSpPr>
          <p:cNvPr id="259" name="Google Shape;259;p22"/>
          <p:cNvSpPr txBox="1"/>
          <p:nvPr>
            <p:ph idx="1" type="body"/>
          </p:nvPr>
        </p:nvSpPr>
        <p:spPr>
          <a:xfrm>
            <a:off x="1297500" y="881750"/>
            <a:ext cx="7038900" cy="3697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800">
                <a:latin typeface="Old Standard TT"/>
                <a:ea typeface="Old Standard TT"/>
                <a:cs typeface="Old Standard TT"/>
                <a:sym typeface="Old Standard TT"/>
              </a:rPr>
              <a:t>How the image steganography works:</a:t>
            </a:r>
            <a:endParaRPr b="1"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Before encrypting file into image file, we use the well defined RSA Algorithm to increase the security of the data transmission.</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Then, we use this encrypted message to be encrypted once again into the image file.</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Every image is formed of the pixels. There are a number of pixels in the image. Every pixel is formed of 24 bits.</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rPr lang="en-GB" sz="1800">
                <a:latin typeface="Old Standard TT"/>
                <a:ea typeface="Old Standard TT"/>
                <a:cs typeface="Old Standard TT"/>
                <a:sym typeface="Old Standard TT"/>
              </a:rPr>
              <a:t>Each pixel has 8 bits of red color, 8 bits of green color and 8 bits of blue color(RGB).</a:t>
            </a:r>
            <a:endParaRPr sz="1800">
              <a:latin typeface="Old Standard TT"/>
              <a:ea typeface="Old Standard TT"/>
              <a:cs typeface="Old Standard TT"/>
              <a:sym typeface="Old Standard TT"/>
            </a:endParaRPr>
          </a:p>
          <a:p>
            <a:pPr indent="0" lvl="0" marL="0" rtl="0" algn="l">
              <a:lnSpc>
                <a:spcPct val="100000"/>
              </a:lnSpc>
              <a:spcBef>
                <a:spcPts val="1600"/>
              </a:spcBef>
              <a:spcAft>
                <a:spcPts val="0"/>
              </a:spcAft>
              <a:buNone/>
            </a:pPr>
            <a:r>
              <a:t/>
            </a:r>
            <a:endParaRPr sz="1800">
              <a:latin typeface="Old Standard TT"/>
              <a:ea typeface="Old Standard TT"/>
              <a:cs typeface="Old Standard TT"/>
              <a:sym typeface="Old Standard TT"/>
            </a:endParaRPr>
          </a:p>
          <a:p>
            <a:pPr indent="0" lvl="0" marL="0" rtl="0" algn="l">
              <a:lnSpc>
                <a:spcPct val="100000"/>
              </a:lnSpc>
              <a:spcBef>
                <a:spcPts val="1600"/>
              </a:spcBef>
              <a:spcAft>
                <a:spcPts val="1600"/>
              </a:spcAft>
              <a:buNone/>
            </a:pPr>
            <a:r>
              <a:t/>
            </a:r>
            <a:endParaRPr sz="1800">
              <a:latin typeface="Old Standard TT"/>
              <a:ea typeface="Old Standard TT"/>
              <a:cs typeface="Old Standard TT"/>
              <a:sym typeface="Old Standard T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p23"/>
          <p:cNvPicPr preferRelativeResize="0"/>
          <p:nvPr/>
        </p:nvPicPr>
        <p:blipFill>
          <a:blip r:embed="rId3">
            <a:alphaModFix/>
          </a:blip>
          <a:stretch>
            <a:fillRect/>
          </a:stretch>
        </p:blipFill>
        <p:spPr>
          <a:xfrm>
            <a:off x="1172225" y="1306650"/>
            <a:ext cx="7001825" cy="2855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4"/>
          <p:cNvSpPr txBox="1"/>
          <p:nvPr>
            <p:ph idx="1" type="body"/>
          </p:nvPr>
        </p:nvSpPr>
        <p:spPr>
          <a:xfrm>
            <a:off x="1297500" y="1110350"/>
            <a:ext cx="7038900" cy="311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Old Standard TT"/>
                <a:ea typeface="Old Standard TT"/>
                <a:cs typeface="Old Standard TT"/>
                <a:sym typeface="Old Standard TT"/>
              </a:rPr>
              <a:t>Also the file that we want to send to the receiver is also formed from a number of bits.</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Now the next step is to store every 3 bits of the file in every pixel’s Least Significant bit (LSB) i.e. 1-1 bit in 8th bit of red, blue, green color bits.</a:t>
            </a:r>
            <a:endParaRPr sz="1800">
              <a:latin typeface="Old Standard TT"/>
              <a:ea typeface="Old Standard TT"/>
              <a:cs typeface="Old Standard TT"/>
              <a:sym typeface="Old Standard TT"/>
            </a:endParaRPr>
          </a:p>
          <a:p>
            <a:pPr indent="0" lvl="0" marL="0" rtl="0" algn="l">
              <a:spcBef>
                <a:spcPts val="1600"/>
              </a:spcBef>
              <a:spcAft>
                <a:spcPts val="0"/>
              </a:spcAft>
              <a:buNone/>
            </a:pPr>
            <a:r>
              <a:rPr lang="en-GB" sz="1800">
                <a:latin typeface="Old Standard TT"/>
                <a:ea typeface="Old Standard TT"/>
                <a:cs typeface="Old Standard TT"/>
                <a:sym typeface="Old Standard TT"/>
              </a:rPr>
              <a:t>In this way our encryption will be done.</a:t>
            </a:r>
            <a:endParaRPr sz="1800">
              <a:latin typeface="Old Standard TT"/>
              <a:ea typeface="Old Standard TT"/>
              <a:cs typeface="Old Standard TT"/>
              <a:sym typeface="Old Standard TT"/>
            </a:endParaRPr>
          </a:p>
          <a:p>
            <a:pPr indent="0" lvl="0" marL="0" rtl="0" algn="l">
              <a:spcBef>
                <a:spcPts val="1600"/>
              </a:spcBef>
              <a:spcAft>
                <a:spcPts val="1600"/>
              </a:spcAft>
              <a:buNone/>
            </a:pPr>
            <a:r>
              <a:rPr lang="en-GB" sz="1800">
                <a:latin typeface="Old Standard TT"/>
                <a:ea typeface="Old Standard TT"/>
                <a:cs typeface="Old Standard TT"/>
                <a:sym typeface="Old Standard TT"/>
              </a:rPr>
              <a:t>In this way, decryption can also be performed by extracting the 8th bit of every color from each pixel.</a:t>
            </a:r>
            <a:endParaRPr sz="1800">
              <a:latin typeface="Old Standard TT"/>
              <a:ea typeface="Old Standard TT"/>
              <a:cs typeface="Old Standard TT"/>
              <a:sym typeface="Old Standard T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p25"/>
          <p:cNvPicPr preferRelativeResize="0"/>
          <p:nvPr/>
        </p:nvPicPr>
        <p:blipFill>
          <a:blip r:embed="rId3">
            <a:alphaModFix/>
          </a:blip>
          <a:stretch>
            <a:fillRect/>
          </a:stretch>
        </p:blipFill>
        <p:spPr>
          <a:xfrm>
            <a:off x="1007350" y="471200"/>
            <a:ext cx="7276026" cy="4228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